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bookmarkIdSeed="2">
  <p:sldMasterIdLst>
    <p:sldMasterId id="2147483672" r:id="rId1"/>
  </p:sldMasterIdLst>
  <p:notesMasterIdLst>
    <p:notesMasterId r:id="rId7"/>
  </p:notesMasterIdLst>
  <p:handoutMasterIdLst>
    <p:handoutMasterId r:id="rId8"/>
  </p:handoutMasterIdLst>
  <p:sldIdLst>
    <p:sldId id="481" r:id="rId2"/>
    <p:sldId id="445" r:id="rId3"/>
    <p:sldId id="482" r:id="rId4"/>
    <p:sldId id="485" r:id="rId5"/>
    <p:sldId id="484" r:id="rId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2" pos="2880">
          <p15:clr>
            <a:srgbClr val="A4A3A4"/>
          </p15:clr>
        </p15:guide>
        <p15:guide id="4" pos="5738" userDrawn="1">
          <p15:clr>
            <a:srgbClr val="A4A3A4"/>
          </p15:clr>
        </p15:guide>
        <p15:guide id="5" orient="horz" pos="28" userDrawn="1">
          <p15:clr>
            <a:srgbClr val="A4A3A4"/>
          </p15:clr>
        </p15:guide>
        <p15:guide id="7" pos="1066" userDrawn="1">
          <p15:clr>
            <a:srgbClr val="A4A3A4"/>
          </p15:clr>
        </p15:guide>
        <p15:guide id="8" orient="horz" pos="20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oline &amp; Michael Schöner" initials="C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68E4"/>
    <a:srgbClr val="005828"/>
    <a:srgbClr val="760000"/>
    <a:srgbClr val="CCFFFF"/>
    <a:srgbClr val="726056"/>
    <a:srgbClr val="BEBEBE"/>
    <a:srgbClr val="F3F3F3"/>
    <a:srgbClr val="009600"/>
    <a:srgbClr val="FA00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02" autoAdjust="0"/>
    <p:restoredTop sz="91358" autoAdjust="0"/>
  </p:normalViewPr>
  <p:slideViewPr>
    <p:cSldViewPr>
      <p:cViewPr varScale="1">
        <p:scale>
          <a:sx n="75" d="100"/>
          <a:sy n="75" d="100"/>
        </p:scale>
        <p:origin x="1214" y="36"/>
      </p:cViewPr>
      <p:guideLst>
        <p:guide orient="horz" pos="1253"/>
        <p:guide pos="2880"/>
        <p:guide pos="5738"/>
        <p:guide orient="horz" pos="28"/>
        <p:guide pos="1066"/>
        <p:guide orient="horz" pos="20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78A73-D9CD-5248-86A5-BCBD97B42D67}" type="datetime1">
              <a:rPr lang="en-US" smtClean="0"/>
              <a:t>5/11/2017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FC519-6E9E-A34F-9C8B-08337FA240B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9913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D6A22-A889-AC41-BA6D-E4B24D6458D3}" type="datetime1">
              <a:rPr lang="en-US" smtClean="0"/>
              <a:t>5/11/2017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E51E0-E3E9-466C-88D6-9591068884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01589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E51E0-E3E9-466C-88D6-95910688846B}" type="slidenum">
              <a:rPr lang="de-DE" smtClean="0"/>
              <a:pPr/>
              <a:t>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1402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E51E0-E3E9-466C-88D6-95910688846B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8590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E51E0-E3E9-466C-88D6-95910688846B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721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E51E0-E3E9-466C-88D6-95910688846B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3752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E51E0-E3E9-466C-88D6-95910688846B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0787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winkliges Dreiec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301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444208" y="4077072"/>
            <a:ext cx="1920240" cy="365760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843808" y="3933056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617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444208" y="4077072"/>
            <a:ext cx="1920240" cy="365760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843808" y="3933056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8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444208" y="4077072"/>
            <a:ext cx="1920240" cy="365760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843808" y="3933056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37291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444208" y="4077072"/>
            <a:ext cx="1920240" cy="365760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843808" y="3933056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Eingekerbter Richtungspfeil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Eingekerbter Richtungspfeil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2199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444208" y="4077072"/>
            <a:ext cx="1920240" cy="365760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843808" y="3933056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565869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6444208" y="4077072"/>
            <a:ext cx="1920240" cy="365760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2843808" y="3933056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929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444208" y="4077072"/>
            <a:ext cx="1920240" cy="365760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843808" y="3933056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18988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6444208" y="4077072"/>
            <a:ext cx="1920240" cy="365760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843808" y="3933056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036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843808" y="3933056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267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e-DE"/>
              <a:t>Bild durch Klicken auf Symbol hinzufügen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444208" y="4077072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66854" y="6463815"/>
            <a:ext cx="58178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D9FBB05-B9AE-47AF-82C3-E754E61D890C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ihand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htwinkliges Dreiec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ingekerbter Richtungspfeil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Eingekerbter Richtungspfeil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1273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dirty="0"/>
              <a:t>Textmasterformate durch </a:t>
            </a:r>
            <a:r>
              <a:rPr kumimoji="0" lang="de-DE" dirty="0" err="1"/>
              <a:t>Klicen</a:t>
            </a:r>
            <a:r>
              <a:rPr kumimoji="0" lang="de-DE" dirty="0"/>
              <a:t> bearbeiten</a:t>
            </a:r>
          </a:p>
          <a:p>
            <a:pPr lvl="1" eaLnBrk="1" latinLnBrk="0" hangingPunct="1"/>
            <a:r>
              <a:rPr kumimoji="0" lang="de-DE" dirty="0"/>
              <a:t>Zweite Ebene</a:t>
            </a:r>
          </a:p>
          <a:p>
            <a:pPr lvl="2" eaLnBrk="1" latinLnBrk="0" hangingPunct="1"/>
            <a:r>
              <a:rPr kumimoji="0" lang="de-DE" dirty="0"/>
              <a:t>Dritte Ebene</a:t>
            </a:r>
          </a:p>
          <a:p>
            <a:pPr lvl="3" eaLnBrk="1" latinLnBrk="0" hangingPunct="1"/>
            <a:r>
              <a:rPr kumimoji="0" lang="de-DE" dirty="0"/>
              <a:t>Vierte Ebene</a:t>
            </a:r>
          </a:p>
          <a:p>
            <a:pPr lvl="4" eaLnBrk="1" latinLnBrk="0" hangingPunct="1"/>
            <a:r>
              <a:rPr kumimoji="0" lang="de-DE" dirty="0"/>
              <a:t>Fünfte Ebene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409348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 txBox="1">
            <a:spLocks/>
          </p:cNvSpPr>
          <p:nvPr/>
        </p:nvSpPr>
        <p:spPr>
          <a:xfrm>
            <a:off x="1" y="44624"/>
            <a:ext cx="9144000" cy="1470025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365760" indent="-256032" algn="ct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8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Echoortung</a:t>
            </a:r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8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</a:t>
            </a:r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Fledermäuse</a:t>
            </a:r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Welt </a:t>
            </a:r>
            <a:r>
              <a:rPr lang="en-US" sz="28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wahrnehmen</a:t>
            </a:r>
            <a:endParaRPr lang="en-US" sz="2800" b="1" dirty="0">
              <a:solidFill>
                <a:schemeClr val="accent3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7262585" y="38187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2"/>
          <a:stretch/>
        </p:blipFill>
        <p:spPr>
          <a:xfrm>
            <a:off x="1043608" y="1340768"/>
            <a:ext cx="7560840" cy="510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62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51520" y="332656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5828"/>
                </a:solidFill>
              </a:rPr>
              <a:t>Echoortung – Wie funktioniert sie?</a:t>
            </a:r>
          </a:p>
        </p:txBody>
      </p:sp>
      <p:pic>
        <p:nvPicPr>
          <p:cNvPr id="44" name="Grafik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402341" flipV="1">
            <a:off x="582155" y="2238317"/>
            <a:ext cx="2525409" cy="736020"/>
          </a:xfrm>
          <a:prstGeom prst="rect">
            <a:avLst/>
          </a:prstGeom>
        </p:spPr>
      </p:pic>
      <p:sp>
        <p:nvSpPr>
          <p:cNvPr id="5" name="Trapezoid 4"/>
          <p:cNvSpPr/>
          <p:nvPr/>
        </p:nvSpPr>
        <p:spPr bwMode="auto">
          <a:xfrm>
            <a:off x="6129335" y="2678336"/>
            <a:ext cx="432048" cy="2939112"/>
          </a:xfrm>
          <a:prstGeom prst="trapezoid">
            <a:avLst/>
          </a:prstGeom>
          <a:solidFill>
            <a:srgbClr val="760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 compatLnSpc="1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4" name="Wolke 3"/>
          <p:cNvSpPr/>
          <p:nvPr/>
        </p:nvSpPr>
        <p:spPr bwMode="auto">
          <a:xfrm>
            <a:off x="5049215" y="1310184"/>
            <a:ext cx="2484276" cy="1758380"/>
          </a:xfrm>
          <a:prstGeom prst="cloud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 compatLnSpc="1"/>
          <a:lstStyle/>
          <a:p>
            <a:pPr algn="ctr"/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8" name="Bogen 7"/>
          <p:cNvSpPr/>
          <p:nvPr/>
        </p:nvSpPr>
        <p:spPr>
          <a:xfrm rot="2126267">
            <a:off x="1232647" y="1958257"/>
            <a:ext cx="1224136" cy="1476134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Bogen 49"/>
          <p:cNvSpPr/>
          <p:nvPr/>
        </p:nvSpPr>
        <p:spPr>
          <a:xfrm rot="2126267">
            <a:off x="1005185" y="1756944"/>
            <a:ext cx="1679061" cy="1986801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Bogen 50"/>
          <p:cNvSpPr/>
          <p:nvPr/>
        </p:nvSpPr>
        <p:spPr>
          <a:xfrm rot="2126267">
            <a:off x="1308582" y="2113807"/>
            <a:ext cx="940636" cy="1059223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9" name="Gruppieren 8"/>
          <p:cNvGrpSpPr/>
          <p:nvPr/>
        </p:nvGrpSpPr>
        <p:grpSpPr>
          <a:xfrm rot="11435758">
            <a:off x="4368107" y="1406196"/>
            <a:ext cx="1679061" cy="1986801"/>
            <a:chOff x="1976514" y="4883871"/>
            <a:chExt cx="1679061" cy="1986801"/>
          </a:xfrm>
        </p:grpSpPr>
        <p:sp>
          <p:nvSpPr>
            <p:cNvPr id="56" name="Bogen 55"/>
            <p:cNvSpPr/>
            <p:nvPr/>
          </p:nvSpPr>
          <p:spPr>
            <a:xfrm rot="2126267">
              <a:off x="2203976" y="5085184"/>
              <a:ext cx="1224136" cy="1476134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7" name="Bogen 56"/>
            <p:cNvSpPr/>
            <p:nvPr/>
          </p:nvSpPr>
          <p:spPr>
            <a:xfrm rot="2126267">
              <a:off x="1976514" y="4883871"/>
              <a:ext cx="1679061" cy="1986801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4" name="Bogen 73"/>
            <p:cNvSpPr/>
            <p:nvPr/>
          </p:nvSpPr>
          <p:spPr>
            <a:xfrm rot="2126267">
              <a:off x="2279911" y="5240734"/>
              <a:ext cx="940636" cy="1059223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2218026" y="1771655"/>
            <a:ext cx="1679061" cy="1986801"/>
            <a:chOff x="2904521" y="4235799"/>
            <a:chExt cx="1679061" cy="1986801"/>
          </a:xfrm>
        </p:grpSpPr>
        <p:sp>
          <p:nvSpPr>
            <p:cNvPr id="75" name="Bogen 74"/>
            <p:cNvSpPr/>
            <p:nvPr/>
          </p:nvSpPr>
          <p:spPr>
            <a:xfrm rot="2126267">
              <a:off x="3131983" y="4437112"/>
              <a:ext cx="1224136" cy="1476134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6" name="Bogen 75"/>
            <p:cNvSpPr/>
            <p:nvPr/>
          </p:nvSpPr>
          <p:spPr>
            <a:xfrm rot="2126267">
              <a:off x="2904521" y="4235799"/>
              <a:ext cx="1679061" cy="1986801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" name="Bogen 76"/>
            <p:cNvSpPr/>
            <p:nvPr/>
          </p:nvSpPr>
          <p:spPr>
            <a:xfrm rot="2126267">
              <a:off x="3207918" y="4592662"/>
              <a:ext cx="940636" cy="1059223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78" name="Gruppieren 77"/>
          <p:cNvGrpSpPr/>
          <p:nvPr/>
        </p:nvGrpSpPr>
        <p:grpSpPr>
          <a:xfrm rot="11435758">
            <a:off x="4389932" y="1418195"/>
            <a:ext cx="1679061" cy="1986801"/>
            <a:chOff x="1976514" y="4883871"/>
            <a:chExt cx="1679061" cy="1986801"/>
          </a:xfrm>
        </p:grpSpPr>
        <p:sp>
          <p:nvSpPr>
            <p:cNvPr id="79" name="Bogen 78"/>
            <p:cNvSpPr/>
            <p:nvPr/>
          </p:nvSpPr>
          <p:spPr>
            <a:xfrm rot="2126267">
              <a:off x="2203976" y="5085184"/>
              <a:ext cx="1224136" cy="1476134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0" name="Bogen 79"/>
            <p:cNvSpPr/>
            <p:nvPr/>
          </p:nvSpPr>
          <p:spPr>
            <a:xfrm rot="2126267">
              <a:off x="1976514" y="4883871"/>
              <a:ext cx="1679061" cy="1986801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1" name="Bogen 80"/>
            <p:cNvSpPr/>
            <p:nvPr/>
          </p:nvSpPr>
          <p:spPr>
            <a:xfrm rot="2126267">
              <a:off x="2279911" y="5240734"/>
              <a:ext cx="940636" cy="1059223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82" name="Trapezoid 81"/>
          <p:cNvSpPr/>
          <p:nvPr/>
        </p:nvSpPr>
        <p:spPr bwMode="auto">
          <a:xfrm>
            <a:off x="7380312" y="3051592"/>
            <a:ext cx="432048" cy="2939112"/>
          </a:xfrm>
          <a:prstGeom prst="trapezoid">
            <a:avLst/>
          </a:prstGeom>
          <a:solidFill>
            <a:srgbClr val="760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 compatLnSpc="1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83" name="Wolke 82"/>
          <p:cNvSpPr/>
          <p:nvPr/>
        </p:nvSpPr>
        <p:spPr bwMode="auto">
          <a:xfrm>
            <a:off x="6300192" y="1683440"/>
            <a:ext cx="2484276" cy="1758380"/>
          </a:xfrm>
          <a:prstGeom prst="cloud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 compatLnSpc="1"/>
          <a:lstStyle/>
          <a:p>
            <a:pPr algn="ctr"/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30308" y="3902472"/>
            <a:ext cx="5348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Die Fledermaus stößt Ultraschallrufe aus.</a:t>
            </a:r>
          </a:p>
        </p:txBody>
      </p:sp>
      <p:sp>
        <p:nvSpPr>
          <p:cNvPr id="84" name="Textfeld 83"/>
          <p:cNvSpPr txBox="1"/>
          <p:nvPr/>
        </p:nvSpPr>
        <p:spPr>
          <a:xfrm>
            <a:off x="447328" y="4582869"/>
            <a:ext cx="5348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Die entstehenden Schallwellen werden an Hindernissen zurückgeworfen.</a:t>
            </a:r>
          </a:p>
        </p:txBody>
      </p:sp>
      <p:sp>
        <p:nvSpPr>
          <p:cNvPr id="85" name="Textfeld 84"/>
          <p:cNvSpPr txBox="1"/>
          <p:nvPr/>
        </p:nvSpPr>
        <p:spPr>
          <a:xfrm>
            <a:off x="447328" y="5518973"/>
            <a:ext cx="5348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Die Fledermaus kann sich durch das Echo ein Bild von der Umgebung machen.</a:t>
            </a:r>
          </a:p>
        </p:txBody>
      </p:sp>
    </p:spTree>
    <p:extLst>
      <p:ext uri="{BB962C8B-B14F-4D97-AF65-F5344CB8AC3E}">
        <p14:creationId xmlns:p14="http://schemas.microsoft.com/office/powerpoint/2010/main" val="17213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44444E-6 L 0.25 4.44444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L 0.25 4.07407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3333E-6 L 0.25 3.33333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48148E-6 L -0.25 1.48148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59259E-6 L 0.16145 -2.59259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8 -0.00116 L 0.13785 0.0025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-0.08906 -0.0055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62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395536" y="1124744"/>
            <a:ext cx="633670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Der Großteil aller Fledermäuse ist zur Echoortung und damit zur akustischen Orientierung befähigt.</a:t>
            </a:r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r>
              <a:rPr lang="de-DE" sz="2400" b="1" dirty="0"/>
              <a:t>       </a:t>
            </a:r>
            <a:r>
              <a:rPr lang="de-DE" sz="2400" b="1" dirty="0">
                <a:solidFill>
                  <a:srgbClr val="3268E4"/>
                </a:solidFill>
              </a:rPr>
              <a:t>Daumenregel </a:t>
            </a:r>
          </a:p>
          <a:p>
            <a:r>
              <a:rPr lang="de-DE" sz="2400" b="1" dirty="0"/>
              <a:t>Merkmale dieser Fledermäuse: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Kleine Augen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Große Ohren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Häufig (aber nicht immer) Nasenaufsätze, die den Tieren helfen, den ausgestoßenen Ruf in die richtige Richtung zu lenken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251520" y="332656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005828"/>
                </a:solidFill>
              </a:rPr>
              <a:t>Echoortung – Wer kann das?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8"/>
          <a:stretch/>
        </p:blipFill>
        <p:spPr>
          <a:xfrm>
            <a:off x="6990425" y="2314156"/>
            <a:ext cx="2195008" cy="2406908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5"/>
          <a:stretch/>
        </p:blipFill>
        <p:spPr>
          <a:xfrm>
            <a:off x="6990425" y="4721063"/>
            <a:ext cx="2195008" cy="2236329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424" y="-235401"/>
            <a:ext cx="2195009" cy="2549557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552" y="2603808"/>
            <a:ext cx="576064" cy="605061"/>
          </a:xfrm>
          <a:prstGeom prst="rect">
            <a:avLst/>
          </a:prstGeom>
        </p:spPr>
      </p:pic>
      <p:sp>
        <p:nvSpPr>
          <p:cNvPr id="18" name="Pfeil: nach rechts 17"/>
          <p:cNvSpPr/>
          <p:nvPr/>
        </p:nvSpPr>
        <p:spPr bwMode="auto">
          <a:xfrm rot="10800000">
            <a:off x="8429828" y="1194198"/>
            <a:ext cx="504056" cy="360040"/>
          </a:xfrm>
          <a:prstGeom prst="rightArrow">
            <a:avLst/>
          </a:prstGeom>
          <a:solidFill>
            <a:srgbClr val="FF0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 compatLnSpc="1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9" name="Pfeil: nach rechts 18"/>
          <p:cNvSpPr/>
          <p:nvPr/>
        </p:nvSpPr>
        <p:spPr bwMode="auto">
          <a:xfrm rot="10800000">
            <a:off x="8574705" y="3653971"/>
            <a:ext cx="504056" cy="360040"/>
          </a:xfrm>
          <a:prstGeom prst="rightArrow">
            <a:avLst/>
          </a:prstGeom>
          <a:solidFill>
            <a:srgbClr val="FF0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 compatLnSpc="1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0" name="Pfeil: nach rechts 19"/>
          <p:cNvSpPr/>
          <p:nvPr/>
        </p:nvSpPr>
        <p:spPr bwMode="auto">
          <a:xfrm rot="10800000">
            <a:off x="8594427" y="6060879"/>
            <a:ext cx="504056" cy="360040"/>
          </a:xfrm>
          <a:prstGeom prst="rightArrow">
            <a:avLst/>
          </a:prstGeom>
          <a:solidFill>
            <a:srgbClr val="FF0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 compatLnSpc="1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1" name="Pfeil: nach rechts 20"/>
          <p:cNvSpPr/>
          <p:nvPr/>
        </p:nvSpPr>
        <p:spPr bwMode="auto">
          <a:xfrm>
            <a:off x="7452320" y="4890659"/>
            <a:ext cx="504056" cy="360040"/>
          </a:xfrm>
          <a:prstGeom prst="rightArrow">
            <a:avLst/>
          </a:prstGeom>
          <a:solidFill>
            <a:srgbClr val="FF0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 compatLnSpc="1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2" name="Pfeil: nach rechts 21"/>
          <p:cNvSpPr/>
          <p:nvPr/>
        </p:nvSpPr>
        <p:spPr bwMode="auto">
          <a:xfrm>
            <a:off x="7092280" y="3086245"/>
            <a:ext cx="504056" cy="360040"/>
          </a:xfrm>
          <a:prstGeom prst="rightArrow">
            <a:avLst/>
          </a:prstGeom>
          <a:solidFill>
            <a:srgbClr val="FF0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 compatLnSpc="1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3" name="Pfeil: nach rechts 22"/>
          <p:cNvSpPr/>
          <p:nvPr/>
        </p:nvSpPr>
        <p:spPr bwMode="auto">
          <a:xfrm>
            <a:off x="6990423" y="640305"/>
            <a:ext cx="504056" cy="360040"/>
          </a:xfrm>
          <a:prstGeom prst="rightArrow">
            <a:avLst/>
          </a:prstGeom>
          <a:solidFill>
            <a:srgbClr val="FF0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 compatLnSpc="1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4" name="Pfeil: nach rechts 23"/>
          <p:cNvSpPr/>
          <p:nvPr/>
        </p:nvSpPr>
        <p:spPr bwMode="auto">
          <a:xfrm>
            <a:off x="7200292" y="5562137"/>
            <a:ext cx="504056" cy="360040"/>
          </a:xfrm>
          <a:prstGeom prst="rightArrow">
            <a:avLst/>
          </a:prstGeom>
          <a:solidFill>
            <a:srgbClr val="FF0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 compatLnSpc="1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59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2" animBg="1"/>
      <p:bldP spid="18" grpId="3" animBg="1"/>
      <p:bldP spid="19" grpId="2" animBg="1"/>
      <p:bldP spid="19" grpId="3" animBg="1"/>
      <p:bldP spid="20" grpId="2" animBg="1"/>
      <p:bldP spid="20" grpId="3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-252536" y="4797152"/>
            <a:ext cx="10297144" cy="273630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395536" y="1124744"/>
            <a:ext cx="85689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Allein innerhalb der Gruppe der Flughunde gibt es einige Arten, die sich rein visuell (d.h. über den Sehsinn) orientieren.</a:t>
            </a:r>
          </a:p>
          <a:p>
            <a:endParaRPr lang="de-DE" sz="2400" dirty="0"/>
          </a:p>
          <a:p>
            <a:r>
              <a:rPr lang="de-DE" sz="2400" b="1" dirty="0"/>
              <a:t>       </a:t>
            </a:r>
            <a:r>
              <a:rPr lang="de-DE" sz="2400" b="1" dirty="0">
                <a:solidFill>
                  <a:srgbClr val="3268E4"/>
                </a:solidFill>
              </a:rPr>
              <a:t>Daumenregel</a:t>
            </a:r>
          </a:p>
          <a:p>
            <a:r>
              <a:rPr lang="de-DE" sz="2400" b="1" dirty="0"/>
              <a:t>Merkmale dieser Fledermäuse: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Große Augen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Kleine Ohren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Keine Nasenaufsätze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251520" y="332656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005828"/>
                </a:solidFill>
              </a:rPr>
              <a:t>Echoortung – Wer kann das?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9" y="4852785"/>
            <a:ext cx="2880320" cy="202522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34" y="4850135"/>
            <a:ext cx="2847814" cy="199792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552" y="2348880"/>
            <a:ext cx="576064" cy="605061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546" y="4849464"/>
            <a:ext cx="2660910" cy="2008156"/>
          </a:xfrm>
          <a:prstGeom prst="rect">
            <a:avLst/>
          </a:prstGeom>
        </p:spPr>
      </p:pic>
      <p:sp>
        <p:nvSpPr>
          <p:cNvPr id="11" name="Pfeil: nach rechts 10"/>
          <p:cNvSpPr/>
          <p:nvPr/>
        </p:nvSpPr>
        <p:spPr bwMode="auto">
          <a:xfrm rot="10800000">
            <a:off x="1979712" y="5733256"/>
            <a:ext cx="504056" cy="360040"/>
          </a:xfrm>
          <a:prstGeom prst="rightArrow">
            <a:avLst/>
          </a:prstGeom>
          <a:solidFill>
            <a:srgbClr val="FF0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 compatLnSpc="1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2" name="Pfeil: nach rechts 11"/>
          <p:cNvSpPr/>
          <p:nvPr/>
        </p:nvSpPr>
        <p:spPr bwMode="auto">
          <a:xfrm rot="10800000">
            <a:off x="5364089" y="5733256"/>
            <a:ext cx="504056" cy="360040"/>
          </a:xfrm>
          <a:prstGeom prst="rightArrow">
            <a:avLst/>
          </a:prstGeom>
          <a:solidFill>
            <a:srgbClr val="FF0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 compatLnSpc="1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3" name="Pfeil: nach rechts 12"/>
          <p:cNvSpPr/>
          <p:nvPr/>
        </p:nvSpPr>
        <p:spPr bwMode="auto">
          <a:xfrm rot="10800000">
            <a:off x="7884368" y="5733255"/>
            <a:ext cx="504056" cy="360040"/>
          </a:xfrm>
          <a:prstGeom prst="rightArrow">
            <a:avLst/>
          </a:prstGeom>
          <a:solidFill>
            <a:srgbClr val="FF0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 compatLnSpc="1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4" name="Pfeil: nach rechts 13"/>
          <p:cNvSpPr/>
          <p:nvPr/>
        </p:nvSpPr>
        <p:spPr bwMode="auto">
          <a:xfrm rot="10800000">
            <a:off x="2267745" y="5229199"/>
            <a:ext cx="504056" cy="360040"/>
          </a:xfrm>
          <a:prstGeom prst="rightArrow">
            <a:avLst/>
          </a:prstGeom>
          <a:solidFill>
            <a:srgbClr val="FF0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 compatLnSpc="1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Pfeil: nach rechts 14"/>
          <p:cNvSpPr/>
          <p:nvPr/>
        </p:nvSpPr>
        <p:spPr bwMode="auto">
          <a:xfrm rot="10800000">
            <a:off x="5508104" y="5229199"/>
            <a:ext cx="504056" cy="360040"/>
          </a:xfrm>
          <a:prstGeom prst="rightArrow">
            <a:avLst/>
          </a:prstGeom>
          <a:solidFill>
            <a:srgbClr val="FF0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 compatLnSpc="1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6" name="Pfeil: nach rechts 15"/>
          <p:cNvSpPr/>
          <p:nvPr/>
        </p:nvSpPr>
        <p:spPr bwMode="auto">
          <a:xfrm rot="10800000">
            <a:off x="8388424" y="5229198"/>
            <a:ext cx="504056" cy="360040"/>
          </a:xfrm>
          <a:prstGeom prst="rightArrow">
            <a:avLst/>
          </a:prstGeom>
          <a:solidFill>
            <a:srgbClr val="FF0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 compatLnSpc="1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Pfeil: nach rechts 16"/>
          <p:cNvSpPr/>
          <p:nvPr/>
        </p:nvSpPr>
        <p:spPr bwMode="auto">
          <a:xfrm rot="10800000">
            <a:off x="2132112" y="6237311"/>
            <a:ext cx="504056" cy="360040"/>
          </a:xfrm>
          <a:prstGeom prst="rightArrow">
            <a:avLst/>
          </a:prstGeom>
          <a:solidFill>
            <a:srgbClr val="FF0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 compatLnSpc="1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8" name="Pfeil: nach rechts 17"/>
          <p:cNvSpPr/>
          <p:nvPr/>
        </p:nvSpPr>
        <p:spPr bwMode="auto">
          <a:xfrm rot="10800000">
            <a:off x="5516489" y="6237311"/>
            <a:ext cx="504056" cy="360040"/>
          </a:xfrm>
          <a:prstGeom prst="rightArrow">
            <a:avLst/>
          </a:prstGeom>
          <a:solidFill>
            <a:srgbClr val="FF0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 compatLnSpc="1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9" name="Pfeil: nach rechts 18"/>
          <p:cNvSpPr/>
          <p:nvPr/>
        </p:nvSpPr>
        <p:spPr bwMode="auto">
          <a:xfrm rot="10800000">
            <a:off x="8036768" y="6237310"/>
            <a:ext cx="504056" cy="360040"/>
          </a:xfrm>
          <a:prstGeom prst="rightArrow">
            <a:avLst/>
          </a:prstGeom>
          <a:solidFill>
            <a:srgbClr val="FF0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 compatLnSpc="1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81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323528" y="1124744"/>
            <a:ext cx="777686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Menschen können durch Training lernen, sich über Echoortung zu orientieren.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Besonders wichtig bei Blinden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Dies geschieht meist über Zungenklicks.</a:t>
            </a:r>
          </a:p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251520" y="332656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005828"/>
                </a:solidFill>
              </a:rPr>
              <a:t>Echoortende Menschen -  Anwendung des Klicksonars?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849026"/>
            <a:ext cx="5688632" cy="3786496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273592" y="2854314"/>
            <a:ext cx="489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Foto: Lothar Kornblum / LVR Projekt</a:t>
            </a:r>
          </a:p>
        </p:txBody>
      </p:sp>
    </p:spTree>
    <p:extLst>
      <p:ext uri="{BB962C8B-B14F-4D97-AF65-F5344CB8AC3E}">
        <p14:creationId xmlns:p14="http://schemas.microsoft.com/office/powerpoint/2010/main" val="3006854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Deimo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Deimo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aemer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 bwMode="auto">
        <a:blipFill>
          <a:blip xmlns:r="http://schemas.openxmlformats.org/officeDocument/2006/relationships" r:embed="rId1" cstate="print">
            <a:alphaModFix amt="50000"/>
          </a:blip>
          <a:tile tx="0" ty="0" sx="50000" sy="50000" flip="none" algn="t"/>
        </a:blipFill>
        <a:ln w="12700" cap="rnd" cmpd="thickThin" algn="ctr">
          <a:noFill/>
          <a:prstDash val="solid"/>
        </a:ln>
        <a:effectLst>
          <a:fillOverlay blend="mult">
            <a:gradFill flip="none" rotWithShape="1">
              <a:gsLst>
                <a:gs pos="0">
                  <a:schemeClr val="accent1">
                    <a:shade val="20000"/>
                    <a:satMod val="176000"/>
                    <a:alpha val="100000"/>
                  </a:schemeClr>
                </a:gs>
                <a:gs pos="18000">
                  <a:schemeClr val="accent1">
                    <a:shade val="48000"/>
                    <a:satMod val="153000"/>
                    <a:alpha val="100000"/>
                  </a:schemeClr>
                </a:gs>
                <a:gs pos="43000">
                  <a:schemeClr val="accent1">
                    <a:tint val="86000"/>
                    <a:satMod val="149000"/>
                    <a:alpha val="100000"/>
                  </a:schemeClr>
                </a:gs>
                <a:gs pos="45000">
                  <a:schemeClr val="accent1">
                    <a:tint val="85000"/>
                    <a:satMod val="150000"/>
                    <a:alpha val="100000"/>
                  </a:schemeClr>
                </a:gs>
                <a:gs pos="50000">
                  <a:schemeClr val="accent1">
                    <a:tint val="86000"/>
                    <a:satMod val="149000"/>
                    <a:alpha val="100000"/>
                  </a:schemeClr>
                </a:gs>
                <a:gs pos="79000">
                  <a:schemeClr val="accent1">
                    <a:shade val="53000"/>
                    <a:satMod val="150000"/>
                    <a:alpha val="100000"/>
                  </a:schemeClr>
                </a:gs>
                <a:gs pos="100000">
                  <a:schemeClr val="accent1">
                    <a:shade val="25000"/>
                    <a:satMod val="170000"/>
                    <a:alpha val="100000"/>
                  </a:schemeClr>
                </a:gs>
              </a:gsLst>
              <a:lin ang="450000" scaled="1"/>
              <a:tileRect/>
            </a:gradFill>
          </a:fillOverlay>
        </a:effectLst>
      </a:spPr>
      <a:bodyPr vert="horz" wrap="square" lIns="91440" tIns="45720" rIns="91440" bIns="45720" anchor="ctr" compatLnSpc="1"/>
      <a:lstStyle>
        <a:defPPr algn="ctr">
          <a:defRPr>
            <a:solidFill>
              <a:prstClr val="white"/>
            </a:solidFill>
          </a:defRPr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178</Words>
  <Application>Microsoft Office PowerPoint</Application>
  <PresentationFormat>Bildschirmpräsentation (4:3)</PresentationFormat>
  <Paragraphs>33</Paragraphs>
  <Slides>5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2" baseType="lpstr">
      <vt:lpstr>Arial</vt:lpstr>
      <vt:lpstr>Calibri</vt:lpstr>
      <vt:lpstr>Lucida Sans Unicode</vt:lpstr>
      <vt:lpstr>Verdana</vt:lpstr>
      <vt:lpstr>Wingdings 2</vt:lpstr>
      <vt:lpstr>Wingdings 3</vt:lpstr>
      <vt:lpstr>1_Deimos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 &amp; M</dc:creator>
  <cp:lastModifiedBy>Caroline Schöner</cp:lastModifiedBy>
  <cp:revision>1752</cp:revision>
  <dcterms:created xsi:type="dcterms:W3CDTF">2013-06-25T11:48:19Z</dcterms:created>
  <dcterms:modified xsi:type="dcterms:W3CDTF">2017-05-11T10:21:19Z</dcterms:modified>
</cp:coreProperties>
</file>